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Default Extension="svg" ContentType="image/svg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8" r:id="rId4"/>
    <p:sldId id="270" r:id="rId5"/>
    <p:sldId id="261" r:id="rId6"/>
    <p:sldId id="262" r:id="rId7"/>
    <p:sldId id="263" r:id="rId8"/>
    <p:sldId id="266" r:id="rId9"/>
    <p:sldId id="272" r:id="rId10"/>
    <p:sldId id="273" r:id="rId11"/>
    <p:sldId id="264" r:id="rId12"/>
    <p:sldId id="271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Pogorzelczyk" initials="KP" lastIdx="3" clrIdx="0">
    <p:extLst>
      <p:ext uri="{19B8F6BF-5375-455C-9EA6-DF929625EA0E}">
        <p15:presenceInfo xmlns:p15="http://schemas.microsoft.com/office/powerpoint/2012/main" xmlns="" userId="c0dea7a7323efb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39" y="-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Arkusz_programu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Rehabilitacja tradycyjna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CER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1017.48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DA-44C5-B70E-613C279C578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Telerehabilitacja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CER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714.26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DA-44C5-B70E-613C279C5785}"/>
            </c:ext>
          </c:extLst>
        </c:ser>
        <c:dLbls/>
        <c:gapWidth val="219"/>
        <c:overlap val="-27"/>
        <c:axId val="76322688"/>
        <c:axId val="76324224"/>
      </c:barChart>
      <c:catAx>
        <c:axId val="76322688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76324224"/>
        <c:crosses val="autoZero"/>
        <c:auto val="1"/>
        <c:lblAlgn val="ctr"/>
        <c:lblOffset val="100"/>
      </c:catAx>
      <c:valAx>
        <c:axId val="76324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pl-PL"/>
          </a:p>
        </c:txPr>
        <c:crossAx val="7632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pl-PL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Rehabilitacja stacjonarna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General</c:formatCode>
                <c:ptCount val="1"/>
                <c:pt idx="0">
                  <c:v>560.47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26-44F3-9F48-03F396605B9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Telerehabilitacja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General</c:formatCode>
                <c:ptCount val="1"/>
                <c:pt idx="0">
                  <c:v>393.88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26-44F3-9F48-03F396605B98}"/>
            </c:ext>
          </c:extLst>
        </c:ser>
        <c:dLbls/>
        <c:gapWidth val="219"/>
        <c:overlap val="-27"/>
        <c:axId val="76344320"/>
        <c:axId val="76355456"/>
      </c:barChart>
      <c:catAx>
        <c:axId val="76344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6355456"/>
        <c:crosses val="autoZero"/>
        <c:auto val="1"/>
        <c:lblAlgn val="ctr"/>
        <c:lblOffset val="100"/>
      </c:catAx>
      <c:valAx>
        <c:axId val="763554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pl-PL"/>
          </a:p>
        </c:txPr>
        <c:crossAx val="7634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pl-PL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26T15:21:48.452" idx="1">
    <p:pos x="10" y="10"/>
    <p:text>z pamieci co to jest i od kiedy</p:text>
    <p:extLst>
      <p:ext uri="{C676402C-5697-4E1C-873F-D02D1690AC5C}">
        <p15:threadingInfo xmlns:p15="http://schemas.microsoft.com/office/powerpoint/2012/main" xmlns="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28T19:13:51.354" idx="2">
    <p:pos x="10" y="10"/>
    <p:text/>
    <p:extLst>
      <p:ext uri="{C676402C-5697-4E1C-873F-D02D1690AC5C}">
        <p15:threadingInfo xmlns:p15="http://schemas.microsoft.com/office/powerpoint/2012/main" xmlns="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5A7349-E911-4F9D-BC27-45F834810B54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FD6010AE-0902-4449-BF74-F92CEB11B3A2}">
      <dgm:prSet phldrT="[Tekst]"/>
      <dgm:spPr/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Badania wstępne </a:t>
          </a:r>
        </a:p>
      </dgm:t>
    </dgm:pt>
    <dgm:pt modelId="{11BF80B0-1903-4BFD-BBFA-880943394304}" type="parTrans" cxnId="{DE1F7299-4D23-4C55-9BCF-7DE952C1847C}">
      <dgm:prSet/>
      <dgm:spPr/>
      <dgm:t>
        <a:bodyPr/>
        <a:lstStyle/>
        <a:p>
          <a:endParaRPr lang="pl-PL"/>
        </a:p>
      </dgm:t>
    </dgm:pt>
    <dgm:pt modelId="{FCD0833C-C3DF-40DE-9CF4-5BFD8BFB5023}" type="sibTrans" cxnId="{DE1F7299-4D23-4C55-9BCF-7DE952C1847C}">
      <dgm:prSet/>
      <dgm:spPr/>
      <dgm:t>
        <a:bodyPr/>
        <a:lstStyle/>
        <a:p>
          <a:endParaRPr lang="pl-PL"/>
        </a:p>
      </dgm:t>
    </dgm:pt>
    <dgm:pt modelId="{F2052227-4BF9-45C6-B367-A1D3A20F0670}">
      <dgm:prSet phldrT="[Tekst]"/>
      <dgm:spPr/>
      <dgm:t>
        <a:bodyPr/>
        <a:lstStyle/>
        <a:p>
          <a:r>
            <a:rPr lang="pl-PL">
              <a:latin typeface="Cambria" panose="02040503050406030204" pitchFamily="18" charset="0"/>
              <a:ea typeface="Cambria" panose="02040503050406030204" pitchFamily="18" charset="0"/>
            </a:rPr>
            <a:t>EKG</a:t>
          </a:r>
          <a:endParaRPr lang="pl-PL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1FB68C0-2B0C-4AF3-87CD-418489AFEE40}" type="parTrans" cxnId="{52E343A0-98EF-43BE-859B-27B133B4C7ED}">
      <dgm:prSet/>
      <dgm:spPr/>
      <dgm:t>
        <a:bodyPr/>
        <a:lstStyle/>
        <a:p>
          <a:endParaRPr lang="pl-PL"/>
        </a:p>
      </dgm:t>
    </dgm:pt>
    <dgm:pt modelId="{4F9AF918-3B52-445C-B5C7-D8C7C2A015A4}" type="sibTrans" cxnId="{52E343A0-98EF-43BE-859B-27B133B4C7ED}">
      <dgm:prSet/>
      <dgm:spPr/>
      <dgm:t>
        <a:bodyPr/>
        <a:lstStyle/>
        <a:p>
          <a:endParaRPr lang="pl-PL"/>
        </a:p>
      </dgm:t>
    </dgm:pt>
    <dgm:pt modelId="{082BB61C-3570-491D-BED1-053A03108650}">
      <dgm:prSet phldrT="[Tekst]"/>
      <dgm:spPr/>
      <dgm:t>
        <a:bodyPr/>
        <a:lstStyle/>
        <a:p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Telefon </a:t>
          </a:r>
          <a:b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pl-PL" dirty="0">
              <a:latin typeface="Cambria" panose="02040503050406030204" pitchFamily="18" charset="0"/>
              <a:ea typeface="Cambria" panose="02040503050406030204" pitchFamily="18" charset="0"/>
            </a:rPr>
            <a:t>z ośrodka nadzorującego</a:t>
          </a:r>
        </a:p>
      </dgm:t>
    </dgm:pt>
    <dgm:pt modelId="{7D1688F2-DE58-4B18-B156-1F5ECC7AA1CA}" type="parTrans" cxnId="{5DD3C8B9-A289-49B3-A437-9139A4805AA6}">
      <dgm:prSet/>
      <dgm:spPr/>
      <dgm:t>
        <a:bodyPr/>
        <a:lstStyle/>
        <a:p>
          <a:endParaRPr lang="pl-PL"/>
        </a:p>
      </dgm:t>
    </dgm:pt>
    <dgm:pt modelId="{301A6690-5D68-489A-829F-304B9E485798}" type="sibTrans" cxnId="{5DD3C8B9-A289-49B3-A437-9139A4805AA6}">
      <dgm:prSet/>
      <dgm:spPr/>
      <dgm:t>
        <a:bodyPr/>
        <a:lstStyle/>
        <a:p>
          <a:endParaRPr lang="pl-PL"/>
        </a:p>
      </dgm:t>
    </dgm:pt>
    <dgm:pt modelId="{86A224E0-8C40-4A2E-B0AF-BEAA1C9E6F1F}">
      <dgm:prSet phldrT="[Tekst]"/>
      <dgm:spPr/>
      <dgm:t>
        <a:bodyPr/>
        <a:lstStyle/>
        <a:p>
          <a:r>
            <a:rPr lang="pl-PL">
              <a:latin typeface="Cambria" panose="02040503050406030204" pitchFamily="18" charset="0"/>
              <a:ea typeface="Cambria" panose="02040503050406030204" pitchFamily="18" charset="0"/>
            </a:rPr>
            <a:t>EKG</a:t>
          </a:r>
          <a:endParaRPr lang="pl-PL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BBFFD1A-FBB6-45F6-9528-59401FED47AB}" type="parTrans" cxnId="{1F506C1A-C191-4E22-A38A-1A13E043B2A8}">
      <dgm:prSet/>
      <dgm:spPr/>
      <dgm:t>
        <a:bodyPr/>
        <a:lstStyle/>
        <a:p>
          <a:endParaRPr lang="pl-PL"/>
        </a:p>
      </dgm:t>
    </dgm:pt>
    <dgm:pt modelId="{36377801-3FDA-42B4-B54D-B0C03253956C}" type="sibTrans" cxnId="{1F506C1A-C191-4E22-A38A-1A13E043B2A8}">
      <dgm:prSet/>
      <dgm:spPr/>
      <dgm:t>
        <a:bodyPr/>
        <a:lstStyle/>
        <a:p>
          <a:endParaRPr lang="pl-PL"/>
        </a:p>
      </dgm:t>
    </dgm:pt>
    <dgm:pt modelId="{76311410-A260-4A88-8F8F-343A9438716A}">
      <dgm:prSet phldrT="[Tekst]"/>
      <dgm:spPr/>
      <dgm:t>
        <a:bodyPr/>
        <a:lstStyle/>
        <a:p>
          <a:r>
            <a:rPr lang="pl-PL">
              <a:latin typeface="Cambria" panose="02040503050406030204" pitchFamily="18" charset="0"/>
              <a:ea typeface="Cambria" panose="02040503050406030204" pitchFamily="18" charset="0"/>
            </a:rPr>
            <a:t>Zalecenia aparatu</a:t>
          </a:r>
          <a:endParaRPr lang="pl-PL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B5E597A-4479-429E-B89F-22A164E3D667}" type="parTrans" cxnId="{D389DDC8-ED3D-494F-ADA1-59CBAD2E0DAC}">
      <dgm:prSet/>
      <dgm:spPr/>
      <dgm:t>
        <a:bodyPr/>
        <a:lstStyle/>
        <a:p>
          <a:endParaRPr lang="pl-PL"/>
        </a:p>
      </dgm:t>
    </dgm:pt>
    <dgm:pt modelId="{1B53FF86-B405-46BE-95B3-BB3F01D42BA4}" type="sibTrans" cxnId="{D389DDC8-ED3D-494F-ADA1-59CBAD2E0DAC}">
      <dgm:prSet/>
      <dgm:spPr/>
      <dgm:t>
        <a:bodyPr/>
        <a:lstStyle/>
        <a:p>
          <a:endParaRPr lang="pl-PL"/>
        </a:p>
      </dgm:t>
    </dgm:pt>
    <dgm:pt modelId="{14A9C100-94CB-4B90-80FC-8D53CC0F5AB4}" type="pres">
      <dgm:prSet presAssocID="{895A7349-E911-4F9D-BC27-45F834810B54}" presName="Name0" presStyleCnt="0">
        <dgm:presLayoutVars>
          <dgm:dir/>
          <dgm:animLvl val="lvl"/>
          <dgm:resizeHandles val="exact"/>
        </dgm:presLayoutVars>
      </dgm:prSet>
      <dgm:spPr/>
    </dgm:pt>
    <dgm:pt modelId="{EBC624DF-D4BE-4505-AC2C-27BBB9BB2F0A}" type="pres">
      <dgm:prSet presAssocID="{FD6010AE-0902-4449-BF74-F92CEB11B3A2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0E29F9-014C-4AA4-819E-CDBE4871C249}" type="pres">
      <dgm:prSet presAssocID="{FCD0833C-C3DF-40DE-9CF4-5BFD8BFB5023}" presName="parTxOnlySpace" presStyleCnt="0"/>
      <dgm:spPr/>
    </dgm:pt>
    <dgm:pt modelId="{D66B8379-437D-4C0A-BCAF-6138C6C4574B}" type="pres">
      <dgm:prSet presAssocID="{F2052227-4BF9-45C6-B367-A1D3A20F067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195BEE-A0FD-48AA-A1EC-232BF3E5E507}" type="pres">
      <dgm:prSet presAssocID="{4F9AF918-3B52-445C-B5C7-D8C7C2A015A4}" presName="parTxOnlySpace" presStyleCnt="0"/>
      <dgm:spPr/>
    </dgm:pt>
    <dgm:pt modelId="{F079A786-42E0-4CCB-B64D-EBECA4B7B8D2}" type="pres">
      <dgm:prSet presAssocID="{082BB61C-3570-491D-BED1-053A03108650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A990F8-0B94-441C-8029-3371756C0716}" type="pres">
      <dgm:prSet presAssocID="{301A6690-5D68-489A-829F-304B9E485798}" presName="parTxOnlySpace" presStyleCnt="0"/>
      <dgm:spPr/>
    </dgm:pt>
    <dgm:pt modelId="{9910DD23-AF55-4B65-9633-1E14C6394280}" type="pres">
      <dgm:prSet presAssocID="{86A224E0-8C40-4A2E-B0AF-BEAA1C9E6F1F}" presName="parTxOnly" presStyleLbl="node1" presStyleIdx="3" presStyleCnt="5" custLinFactX="-131836" custLinFactY="23313" custLinFactNeighborX="-2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E3BEBE-4AC2-4C6A-8518-6D36AD61E84A}" type="pres">
      <dgm:prSet presAssocID="{36377801-3FDA-42B4-B54D-B0C03253956C}" presName="parTxOnlySpace" presStyleCnt="0"/>
      <dgm:spPr/>
    </dgm:pt>
    <dgm:pt modelId="{E9D6C01B-842B-4470-9BF0-915BA511BC14}" type="pres">
      <dgm:prSet presAssocID="{76311410-A260-4A88-8F8F-343A9438716A}" presName="parTxOnly" presStyleLbl="node1" presStyleIdx="4" presStyleCnt="5" custLinFactX="-131836" custLinFactY="23313" custLinFactNeighborX="-2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EF207FB-636D-44E4-97D2-3F51DEE0DDA2}" type="presOf" srcId="{895A7349-E911-4F9D-BC27-45F834810B54}" destId="{14A9C100-94CB-4B90-80FC-8D53CC0F5AB4}" srcOrd="0" destOrd="0" presId="urn:microsoft.com/office/officeart/2005/8/layout/chevron1"/>
    <dgm:cxn modelId="{DE1F7299-4D23-4C55-9BCF-7DE952C1847C}" srcId="{895A7349-E911-4F9D-BC27-45F834810B54}" destId="{FD6010AE-0902-4449-BF74-F92CEB11B3A2}" srcOrd="0" destOrd="0" parTransId="{11BF80B0-1903-4BFD-BBFA-880943394304}" sibTransId="{FCD0833C-C3DF-40DE-9CF4-5BFD8BFB5023}"/>
    <dgm:cxn modelId="{00C9DDE1-DD15-4109-9D12-4BCCF42C59FF}" type="presOf" srcId="{FD6010AE-0902-4449-BF74-F92CEB11B3A2}" destId="{EBC624DF-D4BE-4505-AC2C-27BBB9BB2F0A}" srcOrd="0" destOrd="0" presId="urn:microsoft.com/office/officeart/2005/8/layout/chevron1"/>
    <dgm:cxn modelId="{A77E47C9-35CB-474C-93F6-D9819B7B42B8}" type="presOf" srcId="{86A224E0-8C40-4A2E-B0AF-BEAA1C9E6F1F}" destId="{9910DD23-AF55-4B65-9633-1E14C6394280}" srcOrd="0" destOrd="0" presId="urn:microsoft.com/office/officeart/2005/8/layout/chevron1"/>
    <dgm:cxn modelId="{8A5FC6DC-420F-4AD1-85CC-40778C07E217}" type="presOf" srcId="{F2052227-4BF9-45C6-B367-A1D3A20F0670}" destId="{D66B8379-437D-4C0A-BCAF-6138C6C4574B}" srcOrd="0" destOrd="0" presId="urn:microsoft.com/office/officeart/2005/8/layout/chevron1"/>
    <dgm:cxn modelId="{66006BB5-5E3B-4AF2-831C-7A3324C60D3F}" type="presOf" srcId="{082BB61C-3570-491D-BED1-053A03108650}" destId="{F079A786-42E0-4CCB-B64D-EBECA4B7B8D2}" srcOrd="0" destOrd="0" presId="urn:microsoft.com/office/officeart/2005/8/layout/chevron1"/>
    <dgm:cxn modelId="{52E343A0-98EF-43BE-859B-27B133B4C7ED}" srcId="{895A7349-E911-4F9D-BC27-45F834810B54}" destId="{F2052227-4BF9-45C6-B367-A1D3A20F0670}" srcOrd="1" destOrd="0" parTransId="{41FB68C0-2B0C-4AF3-87CD-418489AFEE40}" sibTransId="{4F9AF918-3B52-445C-B5C7-D8C7C2A015A4}"/>
    <dgm:cxn modelId="{D389DDC8-ED3D-494F-ADA1-59CBAD2E0DAC}" srcId="{895A7349-E911-4F9D-BC27-45F834810B54}" destId="{76311410-A260-4A88-8F8F-343A9438716A}" srcOrd="4" destOrd="0" parTransId="{DB5E597A-4479-429E-B89F-22A164E3D667}" sibTransId="{1B53FF86-B405-46BE-95B3-BB3F01D42BA4}"/>
    <dgm:cxn modelId="{5DD3C8B9-A289-49B3-A437-9139A4805AA6}" srcId="{895A7349-E911-4F9D-BC27-45F834810B54}" destId="{082BB61C-3570-491D-BED1-053A03108650}" srcOrd="2" destOrd="0" parTransId="{7D1688F2-DE58-4B18-B156-1F5ECC7AA1CA}" sibTransId="{301A6690-5D68-489A-829F-304B9E485798}"/>
    <dgm:cxn modelId="{1F506C1A-C191-4E22-A38A-1A13E043B2A8}" srcId="{895A7349-E911-4F9D-BC27-45F834810B54}" destId="{86A224E0-8C40-4A2E-B0AF-BEAA1C9E6F1F}" srcOrd="3" destOrd="0" parTransId="{9BBFFD1A-FBB6-45F6-9528-59401FED47AB}" sibTransId="{36377801-3FDA-42B4-B54D-B0C03253956C}"/>
    <dgm:cxn modelId="{112A6537-8A4B-4C6A-8B1E-DDA8123C5F46}" type="presOf" srcId="{76311410-A260-4A88-8F8F-343A9438716A}" destId="{E9D6C01B-842B-4470-9BF0-915BA511BC14}" srcOrd="0" destOrd="0" presId="urn:microsoft.com/office/officeart/2005/8/layout/chevron1"/>
    <dgm:cxn modelId="{72F6F5BE-AE2D-493D-9A7F-5078DF1288D7}" type="presParOf" srcId="{14A9C100-94CB-4B90-80FC-8D53CC0F5AB4}" destId="{EBC624DF-D4BE-4505-AC2C-27BBB9BB2F0A}" srcOrd="0" destOrd="0" presId="urn:microsoft.com/office/officeart/2005/8/layout/chevron1"/>
    <dgm:cxn modelId="{902D9914-61F5-40CC-91FC-10E35187424E}" type="presParOf" srcId="{14A9C100-94CB-4B90-80FC-8D53CC0F5AB4}" destId="{C70E29F9-014C-4AA4-819E-CDBE4871C249}" srcOrd="1" destOrd="0" presId="urn:microsoft.com/office/officeart/2005/8/layout/chevron1"/>
    <dgm:cxn modelId="{EDFC4459-57C4-412E-B23B-D77EE3F32C8C}" type="presParOf" srcId="{14A9C100-94CB-4B90-80FC-8D53CC0F5AB4}" destId="{D66B8379-437D-4C0A-BCAF-6138C6C4574B}" srcOrd="2" destOrd="0" presId="urn:microsoft.com/office/officeart/2005/8/layout/chevron1"/>
    <dgm:cxn modelId="{1155487E-9F18-4ABD-A9E1-686CD95B7410}" type="presParOf" srcId="{14A9C100-94CB-4B90-80FC-8D53CC0F5AB4}" destId="{97195BEE-A0FD-48AA-A1EC-232BF3E5E507}" srcOrd="3" destOrd="0" presId="urn:microsoft.com/office/officeart/2005/8/layout/chevron1"/>
    <dgm:cxn modelId="{58D78311-94F1-4BD1-A2C5-275E2433C56D}" type="presParOf" srcId="{14A9C100-94CB-4B90-80FC-8D53CC0F5AB4}" destId="{F079A786-42E0-4CCB-B64D-EBECA4B7B8D2}" srcOrd="4" destOrd="0" presId="urn:microsoft.com/office/officeart/2005/8/layout/chevron1"/>
    <dgm:cxn modelId="{5B36C222-0FEB-4A83-83ED-C7CB38367700}" type="presParOf" srcId="{14A9C100-94CB-4B90-80FC-8D53CC0F5AB4}" destId="{63A990F8-0B94-441C-8029-3371756C0716}" srcOrd="5" destOrd="0" presId="urn:microsoft.com/office/officeart/2005/8/layout/chevron1"/>
    <dgm:cxn modelId="{ED703476-5200-4543-A3F4-36B60B876AA2}" type="presParOf" srcId="{14A9C100-94CB-4B90-80FC-8D53CC0F5AB4}" destId="{9910DD23-AF55-4B65-9633-1E14C6394280}" srcOrd="6" destOrd="0" presId="urn:microsoft.com/office/officeart/2005/8/layout/chevron1"/>
    <dgm:cxn modelId="{9C2E6B17-7C50-485E-9A15-32530C969130}" type="presParOf" srcId="{14A9C100-94CB-4B90-80FC-8D53CC0F5AB4}" destId="{A5E3BEBE-4AC2-4C6A-8518-6D36AD61E84A}" srcOrd="7" destOrd="0" presId="urn:microsoft.com/office/officeart/2005/8/layout/chevron1"/>
    <dgm:cxn modelId="{BD6D61F4-695D-431F-958B-F6E6BBBE7A81}" type="presParOf" srcId="{14A9C100-94CB-4B90-80FC-8D53CC0F5AB4}" destId="{E9D6C01B-842B-4470-9BF0-915BA511BC1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624DF-D4BE-4505-AC2C-27BBB9BB2F0A}">
      <dsp:nvSpPr>
        <dsp:cNvPr id="0" name=""/>
        <dsp:cNvSpPr/>
      </dsp:nvSpPr>
      <dsp:spPr>
        <a:xfrm>
          <a:off x="3547" y="3036347"/>
          <a:ext cx="3157424" cy="126296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>
              <a:latin typeface="Cambria" panose="02040503050406030204" pitchFamily="18" charset="0"/>
              <a:ea typeface="Cambria" panose="02040503050406030204" pitchFamily="18" charset="0"/>
            </a:rPr>
            <a:t>Badania wstępne </a:t>
          </a:r>
        </a:p>
      </dsp:txBody>
      <dsp:txXfrm>
        <a:off x="635032" y="3036347"/>
        <a:ext cx="1894455" cy="1262969"/>
      </dsp:txXfrm>
    </dsp:sp>
    <dsp:sp modelId="{D66B8379-437D-4C0A-BCAF-6138C6C4574B}">
      <dsp:nvSpPr>
        <dsp:cNvPr id="0" name=""/>
        <dsp:cNvSpPr/>
      </dsp:nvSpPr>
      <dsp:spPr>
        <a:xfrm>
          <a:off x="2845229" y="3036347"/>
          <a:ext cx="3157424" cy="1262969"/>
        </a:xfrm>
        <a:prstGeom prst="chevron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>
              <a:latin typeface="Cambria" panose="02040503050406030204" pitchFamily="18" charset="0"/>
              <a:ea typeface="Cambria" panose="02040503050406030204" pitchFamily="18" charset="0"/>
            </a:rPr>
            <a:t>EKG</a:t>
          </a:r>
          <a:endParaRPr lang="pl-PL" sz="2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476714" y="3036347"/>
        <a:ext cx="1894455" cy="1262969"/>
      </dsp:txXfrm>
    </dsp:sp>
    <dsp:sp modelId="{F079A786-42E0-4CCB-B64D-EBECA4B7B8D2}">
      <dsp:nvSpPr>
        <dsp:cNvPr id="0" name=""/>
        <dsp:cNvSpPr/>
      </dsp:nvSpPr>
      <dsp:spPr>
        <a:xfrm>
          <a:off x="5686911" y="3036347"/>
          <a:ext cx="3157424" cy="1262969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>
              <a:latin typeface="Cambria" panose="02040503050406030204" pitchFamily="18" charset="0"/>
              <a:ea typeface="Cambria" panose="02040503050406030204" pitchFamily="18" charset="0"/>
            </a:rPr>
            <a:t>Telefon </a:t>
          </a:r>
          <a:br>
            <a:rPr lang="pl-PL" sz="2200" kern="1200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pl-PL" sz="2200" kern="1200" dirty="0">
              <a:latin typeface="Cambria" panose="02040503050406030204" pitchFamily="18" charset="0"/>
              <a:ea typeface="Cambria" panose="02040503050406030204" pitchFamily="18" charset="0"/>
            </a:rPr>
            <a:t>z ośrodka nadzorującego</a:t>
          </a:r>
        </a:p>
      </dsp:txBody>
      <dsp:txXfrm>
        <a:off x="6318396" y="3036347"/>
        <a:ext cx="1894455" cy="1262969"/>
      </dsp:txXfrm>
    </dsp:sp>
    <dsp:sp modelId="{9910DD23-AF55-4B65-9633-1E14C6394280}">
      <dsp:nvSpPr>
        <dsp:cNvPr id="0" name=""/>
        <dsp:cNvSpPr/>
      </dsp:nvSpPr>
      <dsp:spPr>
        <a:xfrm>
          <a:off x="3734486" y="4593753"/>
          <a:ext cx="3157424" cy="1262969"/>
        </a:xfrm>
        <a:prstGeom prst="chevron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>
              <a:latin typeface="Cambria" panose="02040503050406030204" pitchFamily="18" charset="0"/>
              <a:ea typeface="Cambria" panose="02040503050406030204" pitchFamily="18" charset="0"/>
            </a:rPr>
            <a:t>EKG</a:t>
          </a:r>
          <a:endParaRPr lang="pl-PL" sz="2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365971" y="4593753"/>
        <a:ext cx="1894455" cy="1262969"/>
      </dsp:txXfrm>
    </dsp:sp>
    <dsp:sp modelId="{E9D6C01B-842B-4470-9BF0-915BA511BC14}">
      <dsp:nvSpPr>
        <dsp:cNvPr id="0" name=""/>
        <dsp:cNvSpPr/>
      </dsp:nvSpPr>
      <dsp:spPr>
        <a:xfrm>
          <a:off x="6576168" y="4593753"/>
          <a:ext cx="3157424" cy="1262969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>
              <a:latin typeface="Cambria" panose="02040503050406030204" pitchFamily="18" charset="0"/>
              <a:ea typeface="Cambria" panose="02040503050406030204" pitchFamily="18" charset="0"/>
            </a:rPr>
            <a:t>Zalecenia aparatu</a:t>
          </a:r>
          <a:endParaRPr lang="pl-PL" sz="22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207653" y="4593753"/>
        <a:ext cx="1894455" cy="1262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069E3-D449-49B9-8117-17B339F8A857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33426-85DC-493D-94A5-34EA691EE60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20069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33426-85DC-493D-94A5-34EA691EE60B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1808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33426-85DC-493D-94A5-34EA691EE60B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29326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33426-85DC-493D-94A5-34EA691EE60B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2738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5689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1555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9963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4384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2979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8164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1100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6176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3307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2149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944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13367-5D79-4A81-A32D-B5F5122AC288}" type="datetimeFigureOut">
              <a:rPr lang="pl-PL" smtClean="0"/>
              <a:pPr/>
              <a:t>2019-12-04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438A-2FE3-4C18-BD2C-82D8980914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7737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2570" y="3443591"/>
            <a:ext cx="11089969" cy="3061266"/>
          </a:xfrm>
        </p:spPr>
        <p:txBody>
          <a:bodyPr>
            <a:noAutofit/>
          </a:bodyPr>
          <a:lstStyle/>
          <a:p>
            <a:r>
              <a:rPr lang="pl-PL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Porównawcza analiza finansowania rehabilitacji kardiologicznej oraz telerehabilitacji</a:t>
            </a:r>
            <a:endParaRPr lang="pl-PL" sz="48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88761" y="986646"/>
            <a:ext cx="7092902" cy="1655762"/>
          </a:xfrm>
        </p:spPr>
        <p:txBody>
          <a:bodyPr>
            <a:normAutofit/>
          </a:bodyPr>
          <a:lstStyle/>
          <a:p>
            <a:pPr algn="l"/>
            <a:r>
              <a:rPr lang="pl-PL" sz="2800" i="1" dirty="0">
                <a:latin typeface="Cambria" panose="02040503050406030204" pitchFamily="18" charset="0"/>
                <a:ea typeface="Cambria" panose="02040503050406030204" pitchFamily="18" charset="0"/>
              </a:rPr>
              <a:t>mgr Marta </a:t>
            </a:r>
            <a:r>
              <a:rPr lang="pl-PL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Gallas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en-US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prezentuj</a:t>
            </a:r>
            <a:r>
              <a:rPr lang="pl-PL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ąca</a:t>
            </a:r>
            <a:endParaRPr lang="pl-PL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r>
              <a:rPr lang="pl-PL" sz="2800" i="1" dirty="0">
                <a:latin typeface="Cambria" panose="02040503050406030204" pitchFamily="18" charset="0"/>
                <a:ea typeface="Cambria" panose="02040503050406030204" pitchFamily="18" charset="0"/>
              </a:rPr>
              <a:t>mgr Katarzyna Pogorzelczyk</a:t>
            </a:r>
          </a:p>
          <a:p>
            <a:pPr algn="l"/>
            <a:r>
              <a:rPr lang="pl-PL" sz="2800" i="1" dirty="0">
                <a:latin typeface="Cambria" panose="02040503050406030204" pitchFamily="18" charset="0"/>
                <a:ea typeface="Cambria" panose="02040503050406030204" pitchFamily="18" charset="0"/>
              </a:rPr>
              <a:t>Gdański Uniwersytet Medyczny</a:t>
            </a:r>
          </a:p>
        </p:txBody>
      </p:sp>
      <p:pic>
        <p:nvPicPr>
          <p:cNvPr id="1026" name="Picture 2" descr="Znalezione obrazy dla zapytania gumed logo">
            <a:extLst>
              <a:ext uri="{FF2B5EF4-FFF2-40B4-BE49-F238E27FC236}">
                <a16:creationId xmlns:a16="http://schemas.microsoft.com/office/drawing/2014/main" xmlns="" id="{2ABB7FC0-075E-44EE-B63C-9CDB5E7CA9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143" t="4517" r="27245" b="3678"/>
          <a:stretch/>
        </p:blipFill>
        <p:spPr bwMode="auto">
          <a:xfrm>
            <a:off x="7962473" y="644462"/>
            <a:ext cx="1469203" cy="190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xmlns="" id="{64521A43-1768-43D0-8A01-E5C91C42CA70}"/>
              </a:ext>
            </a:extLst>
          </p:cNvPr>
          <p:cNvCxnSpPr/>
          <p:nvPr/>
        </p:nvCxnSpPr>
        <p:spPr>
          <a:xfrm>
            <a:off x="390418" y="3205537"/>
            <a:ext cx="11322121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741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4C54E78-5285-4FCD-ABC1-AC0D528DD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Propozycje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A7212E3-7392-4D29-8320-AA58E7CEA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Konieczność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zwiększenia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ilości wykonywanych świadczeń </a:t>
            </a:r>
            <a:b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w zakresie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telerehabilitacji 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Zwiększenie świadomości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wśród personelu medycznego oraz pacjentów – dotyczącej faktycznych zalet korzystania z możliwości </a:t>
            </a:r>
            <a:r>
              <a:rPr lang="pl-PL" dirty="0" err="1">
                <a:latin typeface="Cambria" panose="02040503050406030204" pitchFamily="18" charset="0"/>
                <a:ea typeface="Cambria" panose="02040503050406030204" pitchFamily="18" charset="0"/>
              </a:rPr>
              <a:t>telerehabilitacji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81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>
                <a:latin typeface="Cambria" panose="02040503050406030204" pitchFamily="18" charset="0"/>
                <a:ea typeface="Cambria" panose="02040503050406030204" pitchFamily="18" charset="0"/>
              </a:rPr>
              <a:t>ZARZĄDZENIE Nr 33/2017/DSOZ Prezesa Narodowego Funduszu Zdrowia z dnia 22 maja 2017 r. zmieniające zarządzenie w sprawie określenia warunków zawierania i realizacji umów w rodzajach rehabilitacja lecznicza oraz programy zdrowotne w zakresie świadczeń - leczenie dzieci i dorosłych ze śpiączką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334304"/>
            <a:ext cx="10374630" cy="958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l-PL" sz="3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Wykorzystano informacje pochodzące z:</a:t>
            </a:r>
            <a:endParaRPr lang="pl-PL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040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465AD1E-DACA-431E-954E-DE8589C5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E6FB700-8AC0-4334-8E01-A70F74EAF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r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r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r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r"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mgr Marta </a:t>
            </a:r>
            <a:r>
              <a:rPr lang="pl-PL" dirty="0" err="1">
                <a:latin typeface="Cambria" panose="02040503050406030204" pitchFamily="18" charset="0"/>
                <a:ea typeface="Cambria" panose="02040503050406030204" pitchFamily="18" charset="0"/>
              </a:rPr>
              <a:t>Gallas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r"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marta.gallas@gumed.edu.pl</a:t>
            </a:r>
          </a:p>
        </p:txBody>
      </p:sp>
    </p:spTree>
    <p:extLst>
      <p:ext uri="{BB962C8B-B14F-4D97-AF65-F5344CB8AC3E}">
        <p14:creationId xmlns:p14="http://schemas.microsoft.com/office/powerpoint/2010/main" xmlns="" val="80717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CAEFD5-CBA3-463C-A016-EE1C23D3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8457"/>
            <a:ext cx="1051560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latin typeface="Cambria" panose="02040503050406030204" pitchFamily="18" charset="0"/>
                <a:ea typeface="Cambria" panose="02040503050406030204" pitchFamily="18" charset="0"/>
              </a:rPr>
              <a:t>Kardiologiczna telerehabilitacja hybrydowa</a:t>
            </a:r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xmlns="" id="{3327A59B-AC7E-4893-96B6-4ECEFF1DF03F}"/>
              </a:ext>
            </a:extLst>
          </p:cNvPr>
          <p:cNvCxnSpPr>
            <a:cxnSpLocks/>
          </p:cNvCxnSpPr>
          <p:nvPr/>
        </p:nvCxnSpPr>
        <p:spPr>
          <a:xfrm flipH="1">
            <a:off x="2845943" y="2488406"/>
            <a:ext cx="1849347" cy="121029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xmlns="" id="{811DF0EB-7E16-4584-A7CC-F234BC90E68D}"/>
              </a:ext>
            </a:extLst>
          </p:cNvPr>
          <p:cNvCxnSpPr>
            <a:cxnSpLocks/>
          </p:cNvCxnSpPr>
          <p:nvPr/>
        </p:nvCxnSpPr>
        <p:spPr>
          <a:xfrm>
            <a:off x="7099443" y="2488406"/>
            <a:ext cx="1943528" cy="141981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xmlns="" id="{1484CE7B-0FB1-4BA9-A27B-8ADFD8690161}"/>
              </a:ext>
            </a:extLst>
          </p:cNvPr>
          <p:cNvCxnSpPr>
            <a:cxnSpLocks/>
          </p:cNvCxnSpPr>
          <p:nvPr/>
        </p:nvCxnSpPr>
        <p:spPr>
          <a:xfrm flipH="1">
            <a:off x="5897366" y="2488406"/>
            <a:ext cx="1" cy="245137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B779559F-DDC8-4C6D-B786-7552F248A442}"/>
              </a:ext>
            </a:extLst>
          </p:cNvPr>
          <p:cNvSpPr txBox="1"/>
          <p:nvPr/>
        </p:nvSpPr>
        <p:spPr>
          <a:xfrm>
            <a:off x="928167" y="4084674"/>
            <a:ext cx="30102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Cambria" panose="02040503050406030204" pitchFamily="18" charset="0"/>
                <a:ea typeface="Cambria" panose="02040503050406030204" pitchFamily="18" charset="0"/>
              </a:rPr>
              <a:t>zawał </a:t>
            </a:r>
            <a:r>
              <a:rPr lang="pl-PL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mięśnia sercowego</a:t>
            </a:r>
            <a:endParaRPr lang="pl-PL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7027C8C5-9391-4832-8168-086D4E169927}"/>
              </a:ext>
            </a:extLst>
          </p:cNvPr>
          <p:cNvSpPr txBox="1"/>
          <p:nvPr/>
        </p:nvSpPr>
        <p:spPr>
          <a:xfrm>
            <a:off x="3938464" y="5307566"/>
            <a:ext cx="3917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latin typeface="Cambria" panose="02040503050406030204" pitchFamily="18" charset="0"/>
                <a:ea typeface="Cambria" panose="02040503050406030204" pitchFamily="18" charset="0"/>
              </a:rPr>
              <a:t>ostry zespół wieńcowy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82F3A852-10AD-40FD-ADA0-62085B3BAEE3}"/>
              </a:ext>
            </a:extLst>
          </p:cNvPr>
          <p:cNvSpPr txBox="1"/>
          <p:nvPr/>
        </p:nvSpPr>
        <p:spPr>
          <a:xfrm>
            <a:off x="7654247" y="4186561"/>
            <a:ext cx="4068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Cambria" panose="02040503050406030204" pitchFamily="18" charset="0"/>
                <a:ea typeface="Cambria" panose="02040503050406030204" pitchFamily="18" charset="0"/>
              </a:rPr>
              <a:t>niewydolność lub zaburzenia rytmu serca</a:t>
            </a:r>
          </a:p>
        </p:txBody>
      </p:sp>
    </p:spTree>
    <p:extLst>
      <p:ext uri="{BB962C8B-B14F-4D97-AF65-F5344CB8AC3E}">
        <p14:creationId xmlns:p14="http://schemas.microsoft.com/office/powerpoint/2010/main" xmlns="" val="6634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xmlns="" id="{81B6E992-E79B-40C4-AC60-28EDECF07478}"/>
              </a:ext>
            </a:extLst>
          </p:cNvPr>
          <p:cNvCxnSpPr/>
          <p:nvPr/>
        </p:nvCxnSpPr>
        <p:spPr>
          <a:xfrm>
            <a:off x="6040916" y="437920"/>
            <a:ext cx="0" cy="59821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B1F69CF1-BBAD-434B-93AC-69002172C598}"/>
              </a:ext>
            </a:extLst>
          </p:cNvPr>
          <p:cNvSpPr txBox="1"/>
          <p:nvPr/>
        </p:nvSpPr>
        <p:spPr>
          <a:xfrm>
            <a:off x="418641" y="528810"/>
            <a:ext cx="5166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Cambria" panose="02040503050406030204" pitchFamily="18" charset="0"/>
                <a:ea typeface="Cambria" panose="02040503050406030204" pitchFamily="18" charset="0"/>
              </a:rPr>
              <a:t>Cele telerehabilitacji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xmlns="" id="{F9662436-5722-462C-A889-73DE9E486AD5}"/>
              </a:ext>
            </a:extLst>
          </p:cNvPr>
          <p:cNvCxnSpPr/>
          <p:nvPr/>
        </p:nvCxnSpPr>
        <p:spPr>
          <a:xfrm>
            <a:off x="418641" y="1299990"/>
            <a:ext cx="51668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0DC9A1A2-F6CD-48C4-BD1C-DBF2A00F8737}"/>
              </a:ext>
            </a:extLst>
          </p:cNvPr>
          <p:cNvSpPr txBox="1"/>
          <p:nvPr/>
        </p:nvSpPr>
        <p:spPr>
          <a:xfrm>
            <a:off x="418641" y="1707614"/>
            <a:ext cx="51668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Poprawa jakości życia pacjentów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Ograniczenie postępowania choroby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Zmniejszenie śmiertelności związanej z chorobami układu krążenia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Poprawa kondycji pacjentów</a:t>
            </a:r>
          </a:p>
          <a:p>
            <a:pPr marL="342900" indent="-342900">
              <a:buAutoNum type="arabicPeriod"/>
            </a:pPr>
            <a:endParaRPr lang="pl-PL" dirty="0"/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xmlns="" id="{43EDC286-5A74-4DFC-9D52-67DA0A7BDF4D}"/>
              </a:ext>
            </a:extLst>
          </p:cNvPr>
          <p:cNvCxnSpPr/>
          <p:nvPr/>
        </p:nvCxnSpPr>
        <p:spPr>
          <a:xfrm>
            <a:off x="6454048" y="1299990"/>
            <a:ext cx="51668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E1CC7DCF-C2F8-4BA3-99C3-EF922E4C2876}"/>
              </a:ext>
            </a:extLst>
          </p:cNvPr>
          <p:cNvSpPr txBox="1"/>
          <p:nvPr/>
        </p:nvSpPr>
        <p:spPr>
          <a:xfrm>
            <a:off x="6595460" y="528810"/>
            <a:ext cx="5025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Cambria" panose="02040503050406030204" pitchFamily="18" charset="0"/>
                <a:ea typeface="Cambria" panose="02040503050406030204" pitchFamily="18" charset="0"/>
              </a:rPr>
              <a:t>Świadczenie - przystąpienie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933416A4-3AEB-4F9F-BAB2-01967B0DBBBD}"/>
              </a:ext>
            </a:extLst>
          </p:cNvPr>
          <p:cNvSpPr txBox="1"/>
          <p:nvPr/>
        </p:nvSpPr>
        <p:spPr>
          <a:xfrm>
            <a:off x="6454048" y="1707614"/>
            <a:ext cx="54992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Ocena stanu klinicznego pacjenta </a:t>
            </a:r>
            <a:b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i optymalizacja farmakoterapii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Ocena wydolności fizycznej danego pacjenta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Opracowanie indywidualnego programu treningowego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Zaprogramowanie aparatu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Krótkie przeszkolenie z obsługi aparatu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2268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DEC3BF7-77BA-49EB-8449-930913373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Schemat </a:t>
            </a:r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telerehabilitacji</a:t>
            </a:r>
            <a:endParaRPr lang="pl-PL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86BDE801-AA2E-4A20-BB0F-805011FB08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19929758"/>
              </p:ext>
            </p:extLst>
          </p:nvPr>
        </p:nvGraphicFramePr>
        <p:xfrm>
          <a:off x="1331308" y="-842790"/>
          <a:ext cx="14531248" cy="7335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570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: łamany 5">
            <a:extLst>
              <a:ext uri="{FF2B5EF4-FFF2-40B4-BE49-F238E27FC236}">
                <a16:creationId xmlns:a16="http://schemas.microsoft.com/office/drawing/2014/main" xmlns="" id="{A6E5B186-9674-4E11-A1E8-44253474977A}"/>
              </a:ext>
            </a:extLst>
          </p:cNvPr>
          <p:cNvCxnSpPr>
            <a:cxnSpLocks/>
          </p:cNvCxnSpPr>
          <p:nvPr/>
        </p:nvCxnSpPr>
        <p:spPr>
          <a:xfrm>
            <a:off x="2640459" y="2178121"/>
            <a:ext cx="5784350" cy="3143892"/>
          </a:xfrm>
          <a:prstGeom prst="bentConnector3">
            <a:avLst>
              <a:gd name="adj1" fmla="val 5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346B7136-885F-4C5E-BC8F-C2E35BCC87FA}"/>
              </a:ext>
            </a:extLst>
          </p:cNvPr>
          <p:cNvSpPr txBox="1"/>
          <p:nvPr/>
        </p:nvSpPr>
        <p:spPr>
          <a:xfrm>
            <a:off x="929811" y="1535987"/>
            <a:ext cx="4941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PROFILAKTYKA (– JEJ BRAK)</a:t>
            </a:r>
          </a:p>
          <a:p>
            <a:r>
              <a:rPr lang="pl-PL" sz="2400" b="1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niski koszt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ED8C7E91-4AE5-4C3F-816C-3238841564D3}"/>
              </a:ext>
            </a:extLst>
          </p:cNvPr>
          <p:cNvSpPr txBox="1"/>
          <p:nvPr/>
        </p:nvSpPr>
        <p:spPr>
          <a:xfrm>
            <a:off x="1276566" y="3503488"/>
            <a:ext cx="3914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ZABIEG CHIRURGICZNY</a:t>
            </a:r>
          </a:p>
          <a:p>
            <a:r>
              <a:rPr lang="pl-PL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wysoki koszt 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EAB876D6-2691-4F72-8FC3-F673816C301E}"/>
              </a:ext>
            </a:extLst>
          </p:cNvPr>
          <p:cNvSpPr txBox="1"/>
          <p:nvPr/>
        </p:nvSpPr>
        <p:spPr>
          <a:xfrm>
            <a:off x="6554912" y="4334485"/>
            <a:ext cx="5260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REHABILITACJA</a:t>
            </a:r>
            <a:b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koszt, którego można było uniknąć</a:t>
            </a:r>
          </a:p>
        </p:txBody>
      </p: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xmlns="" id="{F2604E4A-BD0B-4300-941E-EFDD6A402331}"/>
              </a:ext>
            </a:extLst>
          </p:cNvPr>
          <p:cNvCxnSpPr>
            <a:cxnSpLocks/>
          </p:cNvCxnSpPr>
          <p:nvPr/>
        </p:nvCxnSpPr>
        <p:spPr>
          <a:xfrm flipV="1">
            <a:off x="4890499" y="1613044"/>
            <a:ext cx="1205501" cy="1202075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8" name="Grafika 17" descr="Serce z pulsem">
            <a:extLst>
              <a:ext uri="{FF2B5EF4-FFF2-40B4-BE49-F238E27FC236}">
                <a16:creationId xmlns:a16="http://schemas.microsoft.com/office/drawing/2014/main" xmlns="" id="{893FA585-C243-4E09-B213-5821B9ADCE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75433" y="3292867"/>
            <a:ext cx="914400" cy="914400"/>
          </a:xfrm>
          <a:prstGeom prst="rect">
            <a:avLst/>
          </a:prstGeom>
        </p:spPr>
      </p:pic>
      <p:pic>
        <p:nvPicPr>
          <p:cNvPr id="25" name="Grafika 24" descr="Znak zapytania">
            <a:extLst>
              <a:ext uri="{FF2B5EF4-FFF2-40B4-BE49-F238E27FC236}">
                <a16:creationId xmlns:a16="http://schemas.microsoft.com/office/drawing/2014/main" xmlns="" id="{912B8061-84DF-4CBB-946F-C0A7634FD5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874302" y="3720754"/>
            <a:ext cx="914400" cy="914400"/>
          </a:xfrm>
          <a:prstGeom prst="rect">
            <a:avLst/>
          </a:prstGeom>
        </p:spPr>
      </p:pic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xmlns="" id="{AAEF5C24-09E6-4DC0-87B6-56AB086616D9}"/>
              </a:ext>
            </a:extLst>
          </p:cNvPr>
          <p:cNvCxnSpPr>
            <a:cxnSpLocks/>
          </p:cNvCxnSpPr>
          <p:nvPr/>
        </p:nvCxnSpPr>
        <p:spPr>
          <a:xfrm flipV="1">
            <a:off x="5034338" y="4584239"/>
            <a:ext cx="1205501" cy="1202075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pole tekstowe 26">
            <a:extLst>
              <a:ext uri="{FF2B5EF4-FFF2-40B4-BE49-F238E27FC236}">
                <a16:creationId xmlns:a16="http://schemas.microsoft.com/office/drawing/2014/main" xmlns="" id="{F9652F3D-685B-4807-9D04-A6198CAB7890}"/>
              </a:ext>
            </a:extLst>
          </p:cNvPr>
          <p:cNvSpPr txBox="1"/>
          <p:nvPr/>
        </p:nvSpPr>
        <p:spPr>
          <a:xfrm>
            <a:off x="6965879" y="339047"/>
            <a:ext cx="4849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Średnia absencja chorobowa – 52 dni</a:t>
            </a:r>
          </a:p>
        </p:txBody>
      </p:sp>
    </p:spTree>
    <p:extLst>
      <p:ext uri="{BB962C8B-B14F-4D97-AF65-F5344CB8AC3E}">
        <p14:creationId xmlns:p14="http://schemas.microsoft.com/office/powerpoint/2010/main" xmlns="" val="27005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xmlns="" id="{5275C7AE-89B5-4B61-94FD-D958E68C81DF}"/>
              </a:ext>
            </a:extLst>
          </p:cNvPr>
          <p:cNvCxnSpPr>
            <a:cxnSpLocks/>
          </p:cNvCxnSpPr>
          <p:nvPr/>
        </p:nvCxnSpPr>
        <p:spPr>
          <a:xfrm>
            <a:off x="6040916" y="437920"/>
            <a:ext cx="0" cy="5551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xmlns="" id="{3EC31D1A-FAE3-4125-B8CE-7F3B56C37480}"/>
              </a:ext>
            </a:extLst>
          </p:cNvPr>
          <p:cNvCxnSpPr/>
          <p:nvPr/>
        </p:nvCxnSpPr>
        <p:spPr>
          <a:xfrm>
            <a:off x="418641" y="1299990"/>
            <a:ext cx="51668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FAEBE01F-5CD7-4F58-8F31-948D7E013E95}"/>
              </a:ext>
            </a:extLst>
          </p:cNvPr>
          <p:cNvCxnSpPr/>
          <p:nvPr/>
        </p:nvCxnSpPr>
        <p:spPr>
          <a:xfrm>
            <a:off x="6454048" y="1299990"/>
            <a:ext cx="51668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C6BFE09F-19EB-4F54-87FB-6B28A7B79EB5}"/>
              </a:ext>
            </a:extLst>
          </p:cNvPr>
          <p:cNvSpPr txBox="1"/>
          <p:nvPr/>
        </p:nvSpPr>
        <p:spPr>
          <a:xfrm>
            <a:off x="418641" y="437920"/>
            <a:ext cx="51668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Cambria" panose="02040503050406030204" pitchFamily="18" charset="0"/>
                <a:ea typeface="Cambria" panose="02040503050406030204" pitchFamily="18" charset="0"/>
              </a:rPr>
              <a:t>Rehabilitacja stacjonarna (ośrodek dzienny)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4D9F8E7C-B5C1-49F3-9A8C-BEF46549F2FF}"/>
              </a:ext>
            </a:extLst>
          </p:cNvPr>
          <p:cNvSpPr txBox="1"/>
          <p:nvPr/>
        </p:nvSpPr>
        <p:spPr>
          <a:xfrm>
            <a:off x="6454048" y="437920"/>
            <a:ext cx="2972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Telerehabilitacja</a:t>
            </a:r>
            <a:endParaRPr lang="pl-PL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D0723A2A-FC4D-4FC6-A559-544678CD1131}"/>
              </a:ext>
            </a:extLst>
          </p:cNvPr>
          <p:cNvSpPr txBox="1"/>
          <p:nvPr/>
        </p:nvSpPr>
        <p:spPr>
          <a:xfrm>
            <a:off x="418641" y="1582339"/>
            <a:ext cx="50883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Wycena 115 pkt/osobodzień </a:t>
            </a:r>
            <a:b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szpital</a:t>
            </a:r>
          </a:p>
          <a:p>
            <a:pPr marL="342900" indent="-342900">
              <a:buFontTx/>
              <a:buAutoNum type="arabicPeriod"/>
            </a:pP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Średni czas opieki nad pacjentem </a:t>
            </a:r>
            <a:b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– 8,5 dnia w 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szpitalu</a:t>
            </a: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Wycena </a:t>
            </a:r>
            <a:r>
              <a:rPr lang="pl-PL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85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 pkt/osobodzień </a:t>
            </a:r>
            <a:b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– placówka rehabilitacyjne</a:t>
            </a:r>
          </a:p>
          <a:p>
            <a:pPr marL="342900" indent="-342900">
              <a:buAutoNum type="arabicPeriod"/>
            </a:pP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Średni 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czas rehabilitacji </a:t>
            </a:r>
            <a:b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 placówce rehabilitacyjnej </a:t>
            </a:r>
            <a:b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12 tygodni (5 dni w tygodniu)</a:t>
            </a:r>
            <a:endParaRPr lang="pl-PL" dirty="0"/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C96F2492-68BF-48FB-AC44-F8D2422012F8}"/>
              </a:ext>
            </a:extLst>
          </p:cNvPr>
          <p:cNvSpPr txBox="1"/>
          <p:nvPr/>
        </p:nvSpPr>
        <p:spPr>
          <a:xfrm>
            <a:off x="6454048" y="1592720"/>
            <a:ext cx="52389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Wycena 115 pkt/osobodzień </a:t>
            </a:r>
            <a:b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szpital</a:t>
            </a:r>
          </a:p>
          <a:p>
            <a:pPr marL="342900" indent="-342900">
              <a:buFontTx/>
              <a:buAutoNum type="arabicPeriod"/>
            </a:pP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Średni czas opieki nad pacjentem </a:t>
            </a:r>
            <a:b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– 8,5 dnia w 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szpitalu</a:t>
            </a: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Wycena </a:t>
            </a:r>
            <a:r>
              <a:rPr lang="pl-PL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70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 pkt/osobodzień </a:t>
            </a:r>
            <a:b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pl-PL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telerehabilitacja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 w warunkach domowych</a:t>
            </a:r>
          </a:p>
          <a:p>
            <a:pPr marL="342900" indent="-342900">
              <a:buAutoNum type="arabicPeriod"/>
            </a:pP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Średni 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czas rehabilitacji </a:t>
            </a:r>
            <a:b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 warunkach domowych</a:t>
            </a:r>
            <a:b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8 tygodni (codziennie)</a:t>
            </a:r>
            <a:endParaRPr lang="pl-PL" sz="24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2244CDAA-0F32-42CD-B95A-337F673D719A}"/>
              </a:ext>
            </a:extLst>
          </p:cNvPr>
          <p:cNvSpPr txBox="1"/>
          <p:nvPr/>
        </p:nvSpPr>
        <p:spPr>
          <a:xfrm>
            <a:off x="553648" y="5558010"/>
            <a:ext cx="4438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Cambria" panose="02040503050406030204" pitchFamily="18" charset="0"/>
                <a:ea typeface="Cambria" panose="02040503050406030204" pitchFamily="18" charset="0"/>
              </a:rPr>
              <a:t>Średnio 6.977,50 zł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227D3EC7-A429-4F8B-A9BD-9AE5AFD275AF}"/>
              </a:ext>
            </a:extLst>
          </p:cNvPr>
          <p:cNvSpPr txBox="1"/>
          <p:nvPr/>
        </p:nvSpPr>
        <p:spPr>
          <a:xfrm>
            <a:off x="6454048" y="5558010"/>
            <a:ext cx="4253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Cambria" panose="02040503050406030204" pitchFamily="18" charset="0"/>
                <a:ea typeface="Cambria" panose="02040503050406030204" pitchFamily="18" charset="0"/>
              </a:rPr>
              <a:t>Średnio 4.897,50 zł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2E90CC39-B926-4A44-A6DD-1FB578BAA6AB}"/>
              </a:ext>
            </a:extLst>
          </p:cNvPr>
          <p:cNvSpPr txBox="1"/>
          <p:nvPr/>
        </p:nvSpPr>
        <p:spPr>
          <a:xfrm>
            <a:off x="3734462" y="6179632"/>
            <a:ext cx="4846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2.080.000 zł przy 1000 osób</a:t>
            </a:r>
          </a:p>
        </p:txBody>
      </p:sp>
    </p:spTree>
    <p:extLst>
      <p:ext uri="{BB962C8B-B14F-4D97-AF65-F5344CB8AC3E}">
        <p14:creationId xmlns:p14="http://schemas.microsoft.com/office/powerpoint/2010/main" xmlns="" val="11498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Wskaźnik efektywności kosztów - CER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C9CFDC4-6A33-4B41-8D93-93584F53F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55213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1104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170" y="365125"/>
            <a:ext cx="11772900" cy="1325563"/>
          </a:xfrm>
        </p:spPr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Wskaźnik użyteczności kosztów – PLN/QALY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3A59E553-92C6-45D6-92FE-098CD60B03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99606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3260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91EBA14-6E4C-419B-BD9B-58FF83CD4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Wnioski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65FEA7B-5FD8-47DE-AC86-D3E87D28D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Świadczenie telerehabilitacji jest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o wiele tańsze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aniżeli świadczenie tradycyjnej rehabilitacji w ośrodku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specjalistycznym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Telerehabilitacja wykazuje się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większą efektywnością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kosztów danej inwestycji od rehabilitacji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tradycyjnej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Telerehabilitacja wykazuje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większą użyteczność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kosztową aniżeli rehabilitacja tradycyjna</a:t>
            </a:r>
          </a:p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Zastosowanie telerehabilitacji jako alternatywy dla rehabilitacji tradycyjnej już u małej grupy pacjentów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generuje duże oszczędności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budżetowe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98475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231</Words>
  <Application>Microsoft Office PowerPoint</Application>
  <PresentationFormat>Niestandardowy</PresentationFormat>
  <Paragraphs>66</Paragraphs>
  <Slides>12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Porównawcza analiza finansowania rehabilitacji kardiologicznej oraz telerehabilitacji</vt:lpstr>
      <vt:lpstr>Kardiologiczna telerehabilitacja hybrydowa</vt:lpstr>
      <vt:lpstr>Slajd 3</vt:lpstr>
      <vt:lpstr>Schemat telerehabilitacji</vt:lpstr>
      <vt:lpstr>Slajd 5</vt:lpstr>
      <vt:lpstr>Slajd 6</vt:lpstr>
      <vt:lpstr>Wskaźnik efektywności kosztów - CER</vt:lpstr>
      <vt:lpstr>Wskaźnik użyteczności kosztów – PLN/QALY</vt:lpstr>
      <vt:lpstr>Wnioski </vt:lpstr>
      <vt:lpstr>Propozycje</vt:lpstr>
      <vt:lpstr>Wykorzystano informacje pochodzące z:</vt:lpstr>
      <vt:lpstr>Dziękuję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Gallas</dc:creator>
  <cp:lastModifiedBy>Marta</cp:lastModifiedBy>
  <cp:revision>36</cp:revision>
  <dcterms:created xsi:type="dcterms:W3CDTF">2019-11-23T18:33:51Z</dcterms:created>
  <dcterms:modified xsi:type="dcterms:W3CDTF">2019-12-04T19:36:33Z</dcterms:modified>
</cp:coreProperties>
</file>